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4" r:id="rId1"/>
  </p:sldMasterIdLst>
  <p:notesMasterIdLst>
    <p:notesMasterId r:id="rId27"/>
  </p:notesMasterIdLst>
  <p:sldIdLst>
    <p:sldId id="277" r:id="rId2"/>
    <p:sldId id="258" r:id="rId3"/>
    <p:sldId id="259" r:id="rId4"/>
    <p:sldId id="291" r:id="rId5"/>
    <p:sldId id="278" r:id="rId6"/>
    <p:sldId id="280" r:id="rId7"/>
    <p:sldId id="281" r:id="rId8"/>
    <p:sldId id="282" r:id="rId9"/>
    <p:sldId id="270" r:id="rId10"/>
    <p:sldId id="271" r:id="rId11"/>
    <p:sldId id="272" r:id="rId12"/>
    <p:sldId id="273" r:id="rId13"/>
    <p:sldId id="283" r:id="rId14"/>
    <p:sldId id="285" r:id="rId15"/>
    <p:sldId id="262" r:id="rId16"/>
    <p:sldId id="292" r:id="rId17"/>
    <p:sldId id="293" r:id="rId18"/>
    <p:sldId id="294" r:id="rId19"/>
    <p:sldId id="295" r:id="rId20"/>
    <p:sldId id="301" r:id="rId21"/>
    <p:sldId id="296" r:id="rId22"/>
    <p:sldId id="302" r:id="rId23"/>
    <p:sldId id="303" r:id="rId24"/>
    <p:sldId id="290" r:id="rId25"/>
    <p:sldId id="284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6"/>
    <p:restoredTop sz="76901"/>
  </p:normalViewPr>
  <p:slideViewPr>
    <p:cSldViewPr snapToGrid="0" snapToObjects="1">
      <p:cViewPr varScale="1">
        <p:scale>
          <a:sx n="93" d="100"/>
          <a:sy n="93" d="100"/>
        </p:scale>
        <p:origin x="1272" y="208"/>
      </p:cViewPr>
      <p:guideLst>
        <p:guide orient="horz" pos="2157"/>
        <p:guide pos="3839"/>
      </p:guideLst>
    </p:cSldViewPr>
  </p:slideViewPr>
  <p:notesTextViewPr>
    <p:cViewPr>
      <p:scale>
        <a:sx n="115" d="100"/>
        <a:sy n="11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2022. 12. 6.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Hello /</a:t>
            </a:r>
            <a:r>
              <a:rPr lang="ko-KR" altLang="en-US" dirty="0"/>
              <a:t> </a:t>
            </a:r>
            <a:r>
              <a:rPr lang="en-US" altLang="ko-KR" dirty="0"/>
              <a:t>Hi</a:t>
            </a:r>
          </a:p>
          <a:p>
            <a:pPr>
              <a:defRPr/>
            </a:pPr>
            <a:r>
              <a:rPr lang="en-US" altLang="ko-KR" dirty="0"/>
              <a:t>We're the Autobahn team, and the topic of our project is road traffic sign classification.</a:t>
            </a:r>
          </a:p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https://hc.hanyang.ac.kr/web/dslab/dataset?p_p_id=20&amp;p_p_lifecycle=0&amp;p_p_state=normal&amp;p_p_mode=view&amp;p_p_col_id=column-1&amp;p_p_col_count=1&amp;_20_struts_action=%2Fdocument_library%2Fview&amp;_20_folderId=365651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Ap(Average Precision)</a:t>
            </a:r>
          </a:p>
          <a:p>
            <a:pPr>
              <a:defRPr/>
            </a:pPr>
            <a:r>
              <a:rPr lang="en-US" altLang="ko-KR"/>
              <a:t>Tp(True Positive) – Predicted right, ground truth right</a:t>
            </a:r>
          </a:p>
          <a:p>
            <a:pPr>
              <a:defRPr/>
            </a:pPr>
            <a:r>
              <a:rPr lang="en-US" altLang="ko-KR"/>
              <a:t>Fp(Fasle Positive) – Predicted right, ground truth wrong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Threshold 0.1 means don’t show bounding box with accuracy lower than 0.1, which is 10%.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Threshold 0.1 means don’t show bounding box with accuracy lower than 0.1, which is 10%.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The </a:t>
            </a:r>
            <a:r>
              <a:rPr lang="ko-KR" altLang="en-US" dirty="0" err="1"/>
              <a:t>table</a:t>
            </a:r>
            <a:r>
              <a:rPr lang="ko-KR" altLang="en-US" dirty="0"/>
              <a:t> of </a:t>
            </a:r>
            <a:r>
              <a:rPr lang="ko-KR" altLang="en-US" dirty="0" err="1"/>
              <a:t>contents</a:t>
            </a:r>
            <a:r>
              <a:rPr lang="ko-KR" altLang="en-US" dirty="0"/>
              <a:t>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follows</a:t>
            </a:r>
            <a:r>
              <a:rPr lang="ko-KR" altLang="en-US" dirty="0"/>
              <a:t>.</a:t>
            </a:r>
          </a:p>
          <a:p>
            <a:pPr marL="0" indent="0">
              <a:buNone/>
              <a:defRPr/>
            </a:pPr>
            <a:r>
              <a:rPr lang="ko-KR" altLang="en-US" dirty="0"/>
              <a:t>First, </a:t>
            </a:r>
            <a:r>
              <a:rPr lang="ko-KR" altLang="en-US" dirty="0" err="1"/>
              <a:t>we</a:t>
            </a:r>
            <a:r>
              <a:rPr lang="ko-KR" altLang="en-US" dirty="0"/>
              <a:t> </a:t>
            </a:r>
            <a:r>
              <a:rPr lang="ko-KR" altLang="en-US" dirty="0" err="1"/>
              <a:t>will</a:t>
            </a:r>
            <a:r>
              <a:rPr lang="ko-KR" altLang="en-US" dirty="0"/>
              <a:t> </a:t>
            </a:r>
            <a:r>
              <a:rPr lang="ko-KR" altLang="en-US" dirty="0" err="1"/>
              <a:t>introduce</a:t>
            </a:r>
            <a:r>
              <a:rPr lang="ko-KR" altLang="en-US" dirty="0"/>
              <a:t> </a:t>
            </a:r>
            <a:r>
              <a:rPr lang="en-US" altLang="ko-KR" dirty="0"/>
              <a:t>our</a:t>
            </a:r>
            <a:r>
              <a:rPr lang="ko-KR" altLang="en-US" dirty="0"/>
              <a:t> </a:t>
            </a:r>
            <a:r>
              <a:rPr lang="ko-KR" altLang="en-US" dirty="0" err="1"/>
              <a:t>project</a:t>
            </a:r>
            <a:r>
              <a:rPr lang="en-US" altLang="ko-KR" dirty="0"/>
              <a:t> and YOLO.</a:t>
            </a:r>
            <a:r>
              <a:rPr lang="ko-KR" altLang="en-US" dirty="0"/>
              <a:t> </a:t>
            </a:r>
            <a:r>
              <a:rPr lang="en-US" altLang="ko-KR" dirty="0"/>
              <a:t>Then,</a:t>
            </a:r>
            <a:r>
              <a:rPr lang="ko-KR" altLang="en-US" dirty="0"/>
              <a:t> </a:t>
            </a:r>
            <a:r>
              <a:rPr lang="ko-KR" altLang="en-US" dirty="0" err="1"/>
              <a:t>we</a:t>
            </a:r>
            <a:r>
              <a:rPr lang="ko-KR" altLang="en-US" dirty="0"/>
              <a:t> </a:t>
            </a:r>
            <a:r>
              <a:rPr lang="ko-KR" altLang="en-US" dirty="0" err="1"/>
              <a:t>will</a:t>
            </a:r>
            <a:r>
              <a:rPr lang="ko-KR" altLang="en-US" dirty="0"/>
              <a:t> </a:t>
            </a:r>
            <a:r>
              <a:rPr lang="ko-KR" altLang="en-US" dirty="0" err="1"/>
              <a:t>show</a:t>
            </a:r>
            <a:r>
              <a:rPr lang="ko-KR" altLang="en-US" dirty="0"/>
              <a:t> </a:t>
            </a:r>
            <a:r>
              <a:rPr lang="ko-KR" altLang="en-US" dirty="0" err="1"/>
              <a:t>you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reference</a:t>
            </a:r>
            <a:r>
              <a:rPr lang="ko-KR" altLang="en-US" dirty="0"/>
              <a:t> </a:t>
            </a:r>
            <a:r>
              <a:rPr lang="en-US" altLang="ko-KR" dirty="0"/>
              <a:t>paper</a:t>
            </a:r>
            <a:r>
              <a:rPr lang="ko-KR" altLang="en-US" dirty="0"/>
              <a:t> and </a:t>
            </a:r>
            <a:r>
              <a:rPr lang="ko-KR" altLang="en-US" dirty="0" err="1"/>
              <a:t>data</a:t>
            </a:r>
            <a:r>
              <a:rPr lang="ko-KR" altLang="en-US" dirty="0"/>
              <a:t> </a:t>
            </a:r>
            <a:r>
              <a:rPr lang="ko-KR" altLang="en-US" dirty="0" err="1"/>
              <a:t>labeling레이블링</a:t>
            </a:r>
            <a:r>
              <a:rPr lang="ko-KR" altLang="en-US" dirty="0"/>
              <a:t> </a:t>
            </a:r>
            <a:r>
              <a:rPr lang="ko-KR" altLang="en-US" dirty="0" err="1"/>
              <a:t>process</a:t>
            </a:r>
            <a:r>
              <a:rPr lang="ko-KR" altLang="en-US" dirty="0"/>
              <a:t>. </a:t>
            </a:r>
          </a:p>
          <a:p>
            <a:pPr marL="0" indent="0">
              <a:buNone/>
              <a:defRPr/>
            </a:pPr>
            <a:r>
              <a:rPr lang="ko-KR" altLang="en-US" dirty="0" err="1"/>
              <a:t>Finally</a:t>
            </a:r>
            <a:r>
              <a:rPr lang="ko-KR" altLang="en-US" dirty="0"/>
              <a:t>, </a:t>
            </a:r>
            <a:r>
              <a:rPr lang="ko-KR" altLang="en-US" dirty="0" err="1"/>
              <a:t>we'll</a:t>
            </a:r>
            <a:r>
              <a:rPr lang="ko-KR" altLang="en-US" dirty="0"/>
              <a:t> </a:t>
            </a:r>
            <a:r>
              <a:rPr lang="ko-KR" altLang="en-US" dirty="0" err="1"/>
              <a:t>show</a:t>
            </a:r>
            <a:r>
              <a:rPr lang="ko-KR" altLang="en-US" dirty="0"/>
              <a:t> </a:t>
            </a:r>
            <a:r>
              <a:rPr lang="ko-KR" altLang="en-US" dirty="0" err="1"/>
              <a:t>you</a:t>
            </a:r>
            <a:r>
              <a:rPr lang="ko-KR" altLang="en-US" dirty="0"/>
              <a:t> </a:t>
            </a:r>
            <a:r>
              <a:rPr lang="ko-KR" altLang="en-US" dirty="0" err="1"/>
              <a:t>how</a:t>
            </a:r>
            <a:r>
              <a:rPr lang="ko-KR" altLang="en-US" dirty="0"/>
              <a:t> </a:t>
            </a:r>
            <a:r>
              <a:rPr lang="ko-KR" altLang="en-US" dirty="0" err="1"/>
              <a:t>we</a:t>
            </a:r>
            <a:r>
              <a:rPr lang="ko-KR" altLang="en-US" dirty="0"/>
              <a:t> </a:t>
            </a:r>
            <a:r>
              <a:rPr lang="ko-KR" altLang="en-US" dirty="0" err="1"/>
              <a:t>implemented</a:t>
            </a:r>
            <a:r>
              <a:rPr lang="en-US" altLang="ko-KR" dirty="0"/>
              <a:t> YOLO </a:t>
            </a:r>
            <a:r>
              <a:rPr lang="ko-KR" altLang="en-US" dirty="0"/>
              <a:t>and</a:t>
            </a:r>
            <a:r>
              <a:rPr lang="en-US" altLang="ko-KR" dirty="0"/>
              <a:t> the result</a:t>
            </a:r>
            <a:r>
              <a:rPr lang="ko-KR" altLang="en-US" dirty="0"/>
              <a:t>.</a:t>
            </a:r>
          </a:p>
          <a:p>
            <a:pPr marL="0" indent="0">
              <a:buNone/>
              <a:defRPr/>
            </a:pPr>
            <a:r>
              <a:rPr lang="ko-KR" altLang="en-US" dirty="0"/>
              <a:t>목차는 다음과 같습니다. </a:t>
            </a:r>
          </a:p>
          <a:p>
            <a:pPr marL="0" indent="0">
              <a:buNone/>
              <a:defRPr/>
            </a:pPr>
            <a:r>
              <a:rPr lang="ko-KR" altLang="en-US" dirty="0"/>
              <a:t>먼저, 프로젝트에 대한 소개와 저희가 사용한 모델에 대해 소개해드릴 예정이고, 참고한 논문 및 데이터 </a:t>
            </a:r>
            <a:r>
              <a:rPr lang="ko-KR" altLang="en-US" dirty="0" err="1"/>
              <a:t>라벨링</a:t>
            </a:r>
            <a:r>
              <a:rPr lang="ko-KR" altLang="en-US" dirty="0"/>
              <a:t> 과정을 보여드릴 예정입니다. </a:t>
            </a:r>
          </a:p>
          <a:p>
            <a:pPr marL="0" indent="0">
              <a:buNone/>
              <a:defRPr/>
            </a:pPr>
            <a:r>
              <a:rPr lang="ko-KR" altLang="en-US" dirty="0"/>
              <a:t>마지막으로는 구현한 방법과 결과물에 대해 보여드리겠습니다.</a:t>
            </a:r>
            <a:endParaRPr lang="en-US" altLang="ko-KR" dirty="0"/>
          </a:p>
          <a:p>
            <a:pPr marL="592000" indent="-592000">
              <a:buAutoNum type="arabicPeriod"/>
              <a:defRPr/>
            </a:pPr>
            <a:endParaRPr lang="en-US" altLang="ko-KR" dirty="0"/>
          </a:p>
          <a:p>
            <a:pPr marL="592000" indent="-592000">
              <a:buAutoNum type="arabicPeriod"/>
              <a:defRPr/>
            </a:pPr>
            <a:r>
              <a:rPr lang="en-US" altLang="ko-KR" dirty="0"/>
              <a:t>Project introduction : 30s~1m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지은</a:t>
            </a:r>
          </a:p>
          <a:p>
            <a:pPr marL="592000" indent="-592000">
              <a:buAutoNum type="arabicPeriod"/>
              <a:defRPr/>
            </a:pPr>
            <a:r>
              <a:rPr lang="en-US" altLang="ko-KR" dirty="0"/>
              <a:t>What is YOLO? : 1~2m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 err="1"/>
              <a:t>paul</a:t>
            </a:r>
            <a:r>
              <a:rPr lang="en-US" altLang="ko-KR" dirty="0"/>
              <a:t> </a:t>
            </a:r>
          </a:p>
          <a:p>
            <a:pPr marL="592000" indent="-592000">
              <a:buAutoNum type="arabicPeriod"/>
              <a:defRPr/>
            </a:pPr>
            <a:r>
              <a:rPr lang="en-US" altLang="ko-KR" dirty="0"/>
              <a:t>Reference Paper : 2m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장호</a:t>
            </a:r>
          </a:p>
          <a:p>
            <a:pPr marL="592000" indent="-592000">
              <a:buAutoNum type="arabicPeriod"/>
              <a:defRPr/>
            </a:pPr>
            <a:r>
              <a:rPr lang="en-US" altLang="ko-KR" dirty="0"/>
              <a:t>Data labeling : 1m /</a:t>
            </a:r>
            <a:r>
              <a:rPr lang="en-US" altLang="ko-KR" dirty="0" err="1"/>
              <a:t>georg</a:t>
            </a:r>
            <a:r>
              <a:rPr lang="ko-KR" altLang="en-US" dirty="0"/>
              <a:t> </a:t>
            </a:r>
            <a:r>
              <a:rPr lang="en-US" altLang="ko-KR" dirty="0"/>
              <a:t>-&gt; upload labeling please</a:t>
            </a:r>
          </a:p>
          <a:p>
            <a:pPr marL="592000" indent="-592000">
              <a:buAutoNum type="arabicPeriod"/>
              <a:defRPr/>
            </a:pPr>
            <a:r>
              <a:rPr lang="en-US" altLang="ko-KR" dirty="0"/>
              <a:t>Implementation : 2~3m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주현</a:t>
            </a:r>
          </a:p>
          <a:p>
            <a:pPr marL="592000" indent="-592000">
              <a:buAutoNum type="arabicPeriod"/>
              <a:defRPr/>
            </a:pPr>
            <a:r>
              <a:rPr lang="en-US" altLang="ko-KR" dirty="0"/>
              <a:t>Result : 1~2m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지은</a:t>
            </a:r>
          </a:p>
          <a:p>
            <a:pPr marL="592000" indent="-592000">
              <a:buAutoNum type="arabicPeriod"/>
              <a:defRPr/>
            </a:pPr>
            <a:endParaRPr lang="ko-KR" altLang="en-US" dirty="0"/>
          </a:p>
          <a:p>
            <a:pPr marL="0" indent="0"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Threshold 0.1 means don’t show bounding box with accuracy lower than 0.1, which is 10%.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Threshold 0.1 means don’t show bounding box with accuracy lower than 0.1, which is 10%.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First, </a:t>
            </a:r>
            <a:r>
              <a:rPr lang="ko-KR" altLang="en-US" dirty="0" err="1"/>
              <a:t>I</a:t>
            </a:r>
            <a:r>
              <a:rPr lang="ko-KR" altLang="en-US" dirty="0"/>
              <a:t> </a:t>
            </a:r>
            <a:r>
              <a:rPr lang="ko-KR" altLang="en-US" dirty="0" err="1"/>
              <a:t>will</a:t>
            </a:r>
            <a:r>
              <a:rPr lang="ko-KR" altLang="en-US" dirty="0"/>
              <a:t> </a:t>
            </a:r>
            <a:r>
              <a:rPr lang="ko-KR" altLang="en-US" dirty="0" err="1"/>
              <a:t>give</a:t>
            </a:r>
            <a:r>
              <a:rPr lang="ko-KR" altLang="en-US" dirty="0"/>
              <a:t> </a:t>
            </a:r>
            <a:r>
              <a:rPr lang="ko-KR" altLang="en-US" dirty="0" err="1"/>
              <a:t>you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brief</a:t>
            </a:r>
            <a:r>
              <a:rPr lang="ko-KR" altLang="en-US" dirty="0"/>
              <a:t> </a:t>
            </a:r>
            <a:r>
              <a:rPr lang="ko-KR" altLang="en-US" dirty="0" err="1"/>
              <a:t>introduction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project</a:t>
            </a:r>
            <a:r>
              <a:rPr lang="ko-KR" altLang="en-US" dirty="0"/>
              <a:t>. </a:t>
            </a:r>
            <a:r>
              <a:rPr lang="ko-KR" altLang="en-US" dirty="0" err="1"/>
              <a:t>Our</a:t>
            </a:r>
            <a:r>
              <a:rPr lang="ko-KR" altLang="en-US" dirty="0"/>
              <a:t> </a:t>
            </a:r>
            <a:r>
              <a:rPr lang="ko-KR" altLang="en-US" dirty="0" err="1"/>
              <a:t>team</a:t>
            </a:r>
            <a:r>
              <a:rPr lang="ko-KR" altLang="en-US" dirty="0"/>
              <a:t> </a:t>
            </a:r>
            <a:r>
              <a:rPr lang="ko-KR" altLang="en-US" dirty="0" err="1"/>
              <a:t>carried</a:t>
            </a:r>
            <a:r>
              <a:rPr lang="ko-KR" altLang="en-US" dirty="0"/>
              <a:t> </a:t>
            </a:r>
            <a:r>
              <a:rPr lang="ko-KR" altLang="en-US" dirty="0" err="1"/>
              <a:t>out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project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detect</a:t>
            </a:r>
            <a:r>
              <a:rPr lang="ko-KR" altLang="en-US" dirty="0"/>
              <a:t> and </a:t>
            </a:r>
            <a:r>
              <a:rPr lang="ko-KR" altLang="en-US" dirty="0" err="1"/>
              <a:t>classify</a:t>
            </a:r>
            <a:r>
              <a:rPr lang="ko-KR" altLang="en-US" dirty="0"/>
              <a:t> </a:t>
            </a:r>
            <a:r>
              <a:rPr lang="ko-KR" altLang="en-US" dirty="0" err="1"/>
              <a:t>traffic</a:t>
            </a:r>
            <a:r>
              <a:rPr lang="ko-KR" altLang="en-US" dirty="0"/>
              <a:t> </a:t>
            </a:r>
            <a:r>
              <a:rPr lang="ko-KR" altLang="en-US" dirty="0" err="1"/>
              <a:t>signs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r</a:t>
            </a:r>
            <a:r>
              <a:rPr lang="en-US" altLang="ko-KR" dirty="0" err="1"/>
              <a:t>eal</a:t>
            </a:r>
            <a:r>
              <a:rPr lang="en-US" altLang="ko-KR" dirty="0"/>
              <a:t> time</a:t>
            </a:r>
            <a:r>
              <a:rPr lang="ko-KR" altLang="en-US" dirty="0"/>
              <a:t> </a:t>
            </a:r>
            <a:r>
              <a:rPr lang="ko-KR" altLang="en-US" dirty="0" err="1"/>
              <a:t>driving</a:t>
            </a:r>
            <a:r>
              <a:rPr lang="ko-KR" altLang="en-US" dirty="0"/>
              <a:t> </a:t>
            </a:r>
            <a:r>
              <a:rPr lang="ko-KR" altLang="en-US" dirty="0" err="1"/>
              <a:t>videos</a:t>
            </a:r>
            <a:r>
              <a:rPr lang="ko-KR" altLang="en-US" dirty="0"/>
              <a:t>. </a:t>
            </a:r>
          </a:p>
          <a:p>
            <a:pPr>
              <a:defRPr/>
            </a:pPr>
            <a:r>
              <a:rPr lang="ko-KR" altLang="en-US" dirty="0" err="1"/>
              <a:t>We</a:t>
            </a:r>
            <a:r>
              <a:rPr lang="ko-KR" altLang="en-US" dirty="0"/>
              <a:t> </a:t>
            </a:r>
            <a:r>
              <a:rPr lang="ko-KR" altLang="en-US" dirty="0" err="1"/>
              <a:t>acquired</a:t>
            </a:r>
            <a:r>
              <a:rPr lang="ko-KR" altLang="en-US" dirty="0"/>
              <a:t> </a:t>
            </a:r>
            <a:r>
              <a:rPr lang="ko-KR" altLang="en-US" dirty="0" err="1"/>
              <a:t>traffic</a:t>
            </a:r>
            <a:r>
              <a:rPr lang="ko-KR" altLang="en-US" dirty="0"/>
              <a:t> </a:t>
            </a:r>
            <a:r>
              <a:rPr lang="ko-KR" altLang="en-US" dirty="0" err="1"/>
              <a:t>sign</a:t>
            </a:r>
            <a:r>
              <a:rPr lang="ko-KR" altLang="en-US" dirty="0"/>
              <a:t> </a:t>
            </a:r>
            <a:r>
              <a:rPr lang="ko-KR" altLang="en-US" dirty="0" err="1"/>
              <a:t>data</a:t>
            </a:r>
            <a:r>
              <a:rPr lang="en-US" altLang="ko-KR" dirty="0"/>
              <a:t> </a:t>
            </a:r>
            <a:r>
              <a:rPr lang="ko-KR" altLang="en-US" dirty="0"/>
              <a:t>and </a:t>
            </a:r>
            <a:r>
              <a:rPr lang="ko-KR" altLang="en-US" dirty="0" err="1"/>
              <a:t>labeled레이블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data</a:t>
            </a:r>
            <a:r>
              <a:rPr lang="ko-KR" altLang="en-US" dirty="0"/>
              <a:t>. </a:t>
            </a:r>
            <a:r>
              <a:rPr lang="en-US" altLang="ko-KR" dirty="0"/>
              <a:t>For our deep learning model, we used the</a:t>
            </a:r>
            <a:r>
              <a:rPr lang="ko-KR" altLang="en-US" dirty="0"/>
              <a:t> </a:t>
            </a:r>
            <a:r>
              <a:rPr lang="en-US" altLang="ko-KR" dirty="0"/>
              <a:t>YOLO algorithm. </a:t>
            </a:r>
            <a:endParaRPr lang="ko-KR" altLang="en-US" dirty="0"/>
          </a:p>
          <a:p>
            <a:pPr>
              <a:defRPr/>
            </a:pPr>
            <a:r>
              <a:rPr lang="ko-KR" altLang="en-US" dirty="0" err="1"/>
              <a:t>After</a:t>
            </a:r>
            <a:r>
              <a:rPr lang="ko-KR" altLang="en-US" dirty="0"/>
              <a:t> </a:t>
            </a:r>
            <a:r>
              <a:rPr lang="en-US" altLang="ko-KR" dirty="0"/>
              <a:t>training the model with our data, we </a:t>
            </a:r>
            <a:r>
              <a:rPr lang="ko-KR" altLang="en-US" dirty="0" err="1"/>
              <a:t>evaluat</a:t>
            </a:r>
            <a:r>
              <a:rPr lang="en-US" altLang="ko-KR" dirty="0"/>
              <a:t>ed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en-US" altLang="ko-KR" dirty="0"/>
              <a:t>performance of the </a:t>
            </a:r>
            <a:r>
              <a:rPr lang="ko-KR" altLang="en-US" dirty="0" err="1"/>
              <a:t>model</a:t>
            </a:r>
            <a:r>
              <a:rPr lang="ko-KR" altLang="en-US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먼저 프로젝트에 대한 간단한 소개를 해드리겠습니다. 저희 팀은 도로주행 영상 속에 있는 교통 표지판을 탐지하여 분류하는 프로젝트를 진행하였습니다. </a:t>
            </a:r>
          </a:p>
          <a:p>
            <a:pPr>
              <a:defRPr/>
            </a:pPr>
            <a:r>
              <a:rPr lang="ko-KR" altLang="en-US" dirty="0"/>
              <a:t>교통 표지판 데이터를 획득하고 딥러닝 모델을 정하고 데이터를 </a:t>
            </a:r>
            <a:r>
              <a:rPr lang="ko-KR" altLang="en-US" dirty="0" err="1"/>
              <a:t>라벨링하였습니다</a:t>
            </a:r>
            <a:r>
              <a:rPr lang="ko-KR" altLang="en-US" dirty="0"/>
              <a:t>. 그 후 모델을 학습시키고 평가하는 시간을 가져보았습니다. </a:t>
            </a:r>
          </a:p>
          <a:p>
            <a:pPr>
              <a:defRPr/>
            </a:pPr>
            <a:r>
              <a:rPr lang="en-US" altLang="ko-KR" dirty="0"/>
              <a:t>//</a:t>
            </a:r>
          </a:p>
          <a:p>
            <a:pPr>
              <a:defRPr/>
            </a:pPr>
            <a:r>
              <a:rPr lang="ko-KR" altLang="en-US" dirty="0"/>
              <a:t>주행영상 속의 도로 교통 표지판을 </a:t>
            </a:r>
            <a:r>
              <a:rPr lang="en-US" altLang="ko-KR" dirty="0"/>
              <a:t>detect</a:t>
            </a:r>
            <a:r>
              <a:rPr lang="ko-KR" altLang="en-US" dirty="0"/>
              <a:t>하고 </a:t>
            </a:r>
            <a:r>
              <a:rPr lang="en-US" altLang="ko-KR" dirty="0"/>
              <a:t>classification</a:t>
            </a:r>
            <a:r>
              <a:rPr lang="ko-KR" altLang="en-US" dirty="0"/>
              <a:t>하기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데이터 습득</a:t>
            </a:r>
          </a:p>
          <a:p>
            <a:pPr>
              <a:defRPr/>
            </a:pPr>
            <a:r>
              <a:rPr lang="ko-KR" altLang="en-US" dirty="0"/>
              <a:t>모델 선정</a:t>
            </a:r>
          </a:p>
          <a:p>
            <a:pPr>
              <a:defRPr/>
            </a:pPr>
            <a:r>
              <a:rPr lang="ko-KR" altLang="en-US" dirty="0" err="1"/>
              <a:t>라벨링</a:t>
            </a:r>
            <a:endParaRPr lang="ko-KR" altLang="en-US" dirty="0"/>
          </a:p>
          <a:p>
            <a:pPr>
              <a:defRPr/>
            </a:pPr>
            <a:r>
              <a:rPr lang="ko-KR" altLang="en-US" dirty="0"/>
              <a:t>학습</a:t>
            </a:r>
          </a:p>
          <a:p>
            <a:pPr>
              <a:defRPr/>
            </a:pPr>
            <a:r>
              <a:rPr lang="ko-KR" altLang="en-US" dirty="0"/>
              <a:t>평가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https://ieeexplore.ieee.org/document/8649887</a:t>
            </a:r>
          </a:p>
          <a:p>
            <a:pPr>
              <a:defRPr/>
            </a:pPr>
            <a:r>
              <a:rPr lang="ko-KR" altLang="en-US"/>
              <a:t>이 논문을 참조했음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2022. 12. 6.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2022. 12. 6.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2022. 12. 6.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2022. 12. 6.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2022. 12. 6.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2022. 12. 6.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2022. 12. 6.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2022. 12. 6.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2022. 12. 6.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2022. 12. 6.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2022. 12. 6.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2022. 12. 6.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2022. 12. 6.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drive/1P1oZOUD8tj3pmvPFlPreW_XwQqjEUgu5?usp=sharing" TargetMode="External"/><Relationship Id="rId4" Type="http://schemas.openxmlformats.org/officeDocument/2006/relationships/hyperlink" Target="https://github.com/AlexeyAB/darkne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alphaModFix amt="19000"/>
          </a:blip>
          <a:srcRect l="1980" t="4950" r="1980" b="13820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8" y="1471756"/>
            <a:ext cx="10363198" cy="1470025"/>
          </a:xfrm>
        </p:spPr>
        <p:txBody>
          <a:bodyPr/>
          <a:lstStyle/>
          <a:p>
            <a:pPr>
              <a:defRPr/>
            </a:pPr>
            <a:r>
              <a:rPr lang="en-US" altLang="ko-KR" sz="4800"/>
              <a:t>Autobahn</a:t>
            </a:r>
            <a:endParaRPr lang="en-US" altLang="ko-KR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25779" y="3159702"/>
            <a:ext cx="8534399" cy="1752600"/>
          </a:xfrm>
        </p:spPr>
        <p:txBody>
          <a:bodyPr/>
          <a:lstStyle/>
          <a:p>
            <a:pPr>
              <a:defRPr/>
            </a:pPr>
            <a:r>
              <a:rPr lang="en-US" altLang="ko-KR" sz="3600">
                <a:solidFill>
                  <a:srgbClr val="808080"/>
                </a:solidFill>
              </a:rPr>
              <a:t>Traffic sign classification</a:t>
            </a:r>
          </a:p>
          <a:p>
            <a:pPr>
              <a:defRPr/>
            </a:pPr>
            <a:r>
              <a:rPr lang="en-US" altLang="ko-KR" sz="2900"/>
              <a:t>Paul, Georg, </a:t>
            </a:r>
            <a:r>
              <a:rPr lang="ko-KR" altLang="en-US" sz="2900"/>
              <a:t>이장호</a:t>
            </a:r>
            <a:r>
              <a:rPr lang="en-US" altLang="ko-KR" sz="2900"/>
              <a:t>, </a:t>
            </a:r>
            <a:r>
              <a:rPr lang="ko-KR" altLang="en-US" sz="2900"/>
              <a:t>이주현</a:t>
            </a:r>
            <a:r>
              <a:rPr lang="en-US" altLang="ko-KR" sz="2900"/>
              <a:t>,</a:t>
            </a:r>
            <a:r>
              <a:rPr lang="ko-KR" altLang="en-US" sz="2900"/>
              <a:t> 이지은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alphaModFix amt="83000"/>
          </a:blip>
          <a:stretch>
            <a:fillRect/>
          </a:stretch>
        </p:blipFill>
        <p:spPr>
          <a:xfrm>
            <a:off x="5300804" y="4693229"/>
            <a:ext cx="1590386" cy="1590386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D328E082-9F9E-5EE1-3FB4-48CA100DE2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34738" y="59007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66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Reference Paper</a:t>
            </a:r>
            <a:endParaRPr kumimoji="1" lang="ko-KR" altLang="en-US"/>
          </a:p>
        </p:txBody>
      </p:sp>
      <p:pic>
        <p:nvPicPr>
          <p:cNvPr id="1028" name="Picture 4" descr="[사진] 한산한 도심 도로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1547" y="1661097"/>
            <a:ext cx="2299323" cy="1210268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21546" y="2946236"/>
            <a:ext cx="2299324" cy="1409216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805932" y="2946236"/>
            <a:ext cx="2299324" cy="1409216"/>
          </a:xfrm>
          <a:prstGeom prst="rect">
            <a:avLst/>
          </a:prstGeom>
          <a:noFill/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6"/>
          <a:stretch>
            <a:fillRect/>
          </a:stretch>
        </p:blipFill>
        <p:spPr>
          <a:xfrm>
            <a:off x="5931964" y="1800082"/>
            <a:ext cx="5838489" cy="2142565"/>
          </a:xfrm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805932" y="1417639"/>
            <a:ext cx="2299324" cy="140921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22489" y="4474833"/>
            <a:ext cx="416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800"/>
              <a:t>Korean Traffic Sign Dataset</a:t>
            </a:r>
            <a:endParaRPr kumimoji="1" lang="ko-KR" alt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6767765" y="4474833"/>
            <a:ext cx="416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800"/>
              <a:t>Korean Traffic Sign Classes</a:t>
            </a:r>
            <a:endParaRPr kumimoji="1" lang="ko-KR" altLang="en-US" sz="2800"/>
          </a:p>
        </p:txBody>
      </p:sp>
      <p:sp>
        <p:nvSpPr>
          <p:cNvPr id="15" name="오른쪽 화살표[R] 14"/>
          <p:cNvSpPr/>
          <p:nvPr/>
        </p:nvSpPr>
        <p:spPr>
          <a:xfrm rot="2700000">
            <a:off x="2735013" y="5477712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 rot="18900000" flipH="1">
            <a:off x="8206917" y="5439598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55592" y="5637228"/>
            <a:ext cx="4280812" cy="806823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4400"/>
              <a:t>Training</a:t>
            </a:r>
            <a:endParaRPr kumimoji="1" lang="ko-KR" altLang="en-US" sz="4400"/>
          </a:p>
        </p:txBody>
      </p:sp>
      <p:grpSp>
        <p:nvGrpSpPr>
          <p:cNvPr id="103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036" name="Picture 8"/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3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Reference Paper</a:t>
            </a:r>
            <a:endParaRPr kumimoji="1"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820844" y="1598617"/>
            <a:ext cx="4994541" cy="24532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6426" y="4344334"/>
            <a:ext cx="6699146" cy="23173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66996" y="1525215"/>
            <a:ext cx="5315401" cy="2526603"/>
          </a:xfrm>
          <a:prstGeom prst="rect">
            <a:avLst/>
          </a:prstGeom>
        </p:spPr>
      </p:pic>
      <p:grpSp>
        <p:nvGrpSpPr>
          <p:cNvPr id="9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0" name="Picture 8"/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Reference Paper</a:t>
            </a:r>
            <a:endParaRPr kumimoji="1" lang="ko-KR" altLang="en-US"/>
          </a:p>
        </p:txBody>
      </p:sp>
      <p:pic>
        <p:nvPicPr>
          <p:cNvPr id="1028" name="Picture 4" descr="[사진] 한산한 도심 도로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1547" y="1760571"/>
            <a:ext cx="2299323" cy="1210268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21546" y="3117197"/>
            <a:ext cx="2299324" cy="1238254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805932" y="3117197"/>
            <a:ext cx="2299324" cy="1238254"/>
          </a:xfrm>
          <a:prstGeom prst="rect">
            <a:avLst/>
          </a:prstGeom>
          <a:noFill/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6"/>
          <a:stretch>
            <a:fillRect/>
          </a:stretch>
        </p:blipFill>
        <p:spPr>
          <a:xfrm>
            <a:off x="5931964" y="1800082"/>
            <a:ext cx="5838489" cy="2142565"/>
          </a:xfrm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805932" y="1760571"/>
            <a:ext cx="2299324" cy="1210267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22489" y="4474833"/>
            <a:ext cx="416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800"/>
              <a:t>Korean Traffic Sign Dataset</a:t>
            </a:r>
            <a:endParaRPr kumimoji="1" lang="ko-KR" alt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6767765" y="4474833"/>
            <a:ext cx="4166886" cy="514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800"/>
              <a:t>Korean Traffic Sign Classes</a:t>
            </a:r>
            <a:endParaRPr kumimoji="1" lang="ko-KR" altLang="en-US" sz="2800"/>
          </a:p>
        </p:txBody>
      </p:sp>
      <p:sp>
        <p:nvSpPr>
          <p:cNvPr id="15" name="오른쪽 화살표[R] 14"/>
          <p:cNvSpPr/>
          <p:nvPr/>
        </p:nvSpPr>
        <p:spPr>
          <a:xfrm rot="2700000">
            <a:off x="1081024" y="5439597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 rot="18900000" flipH="1">
            <a:off x="9860911" y="5439597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397915" y="5196903"/>
            <a:ext cx="7448853" cy="158332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4400"/>
              <a:t>Training</a:t>
            </a:r>
            <a:r>
              <a:rPr kumimoji="1" lang="ko-KR" altLang="en-US" sz="4400"/>
              <a:t> </a:t>
            </a:r>
            <a:r>
              <a:rPr kumimoji="1" lang="en-US" altLang="ko-KR" sz="4400"/>
              <a:t>with                 .</a:t>
            </a:r>
            <a:endParaRPr kumimoji="1" lang="ko-KR" altLang="en-US" sz="44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767765" y="5313811"/>
            <a:ext cx="2541494" cy="1349507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215153" y="1661097"/>
            <a:ext cx="5123329" cy="341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948423" y="1661097"/>
            <a:ext cx="5838489" cy="3418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grpSp>
        <p:nvGrpSpPr>
          <p:cNvPr id="4099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4100" name="Picture 8"/>
            <p:cNvPicPr>
              <a:picLocks noChangeAspect="1"/>
            </p:cNvPicPr>
            <p:nvPr/>
          </p:nvPicPr>
          <p:blipFill rotWithShape="1">
            <a:blip r:embed="rId9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10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4. Data labeling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7167938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500"/>
              <a:t>Software for labeling: LabelIMG</a:t>
            </a:r>
          </a:p>
          <a:p>
            <a:pPr lvl="1">
              <a:defRPr/>
            </a:pPr>
            <a:r>
              <a:rPr lang="en-US" altLang="ko-KR" sz="2100"/>
              <a:t>Supports YOLO</a:t>
            </a:r>
          </a:p>
          <a:p>
            <a:pPr lvl="1">
              <a:defRPr/>
            </a:pPr>
            <a:r>
              <a:rPr lang="en-US" altLang="ko-KR" sz="2100"/>
              <a:t>Coded in Python</a:t>
            </a:r>
          </a:p>
          <a:p>
            <a:pPr lvl="1">
              <a:defRPr/>
            </a:pPr>
            <a:endParaRPr lang="en-US" altLang="ko-KR" sz="2100"/>
          </a:p>
          <a:p>
            <a:pPr>
              <a:defRPr/>
            </a:pPr>
            <a:r>
              <a:rPr lang="en-US" altLang="ko-KR" sz="2500"/>
              <a:t>Yolo is a supervised learning algorithm -&gt; the data must be labeled</a:t>
            </a:r>
          </a:p>
          <a:p>
            <a:pPr marL="0" indent="0">
              <a:buNone/>
              <a:defRPr/>
            </a:pPr>
            <a:endParaRPr lang="en-US" altLang="ko-KR" sz="2500"/>
          </a:p>
          <a:p>
            <a:pPr>
              <a:defRPr/>
            </a:pPr>
            <a:r>
              <a:rPr lang="en-US" altLang="ko-KR" sz="2500"/>
              <a:t>3 Different Classes of street Signs: prohibitory, mandatory and danger </a:t>
            </a:r>
          </a:p>
          <a:p>
            <a:pPr>
              <a:defRPr/>
            </a:pPr>
            <a:endParaRPr lang="en-US" altLang="ko-KR" sz="2100"/>
          </a:p>
          <a:p>
            <a:pPr lvl="1">
              <a:defRPr/>
            </a:pPr>
            <a:endParaRPr lang="en-US" altLang="ko-KR" sz="2100"/>
          </a:p>
        </p:txBody>
      </p:sp>
      <p:sp>
        <p:nvSpPr>
          <p:cNvPr id="12" name="Textfeld 11"/>
          <p:cNvSpPr txBox="1"/>
          <p:nvPr/>
        </p:nvSpPr>
        <p:spPr>
          <a:xfrm>
            <a:off x="9523385" y="2852632"/>
            <a:ext cx="1438459" cy="409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100"/>
              <a:t>prohibitory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555968" y="4608052"/>
            <a:ext cx="1405876" cy="4083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100"/>
              <a:t>mandatory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844906" y="6126163"/>
            <a:ext cx="966984" cy="413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100"/>
              <a:t>danger</a:t>
            </a:r>
          </a:p>
        </p:txBody>
      </p:sp>
      <p:grpSp>
        <p:nvGrpSpPr>
          <p:cNvPr id="35" name="Gruppieren 34"/>
          <p:cNvGrpSpPr/>
          <p:nvPr/>
        </p:nvGrpSpPr>
        <p:grpSpPr>
          <a:xfrm>
            <a:off x="9074399" y="2076667"/>
            <a:ext cx="2369013" cy="775965"/>
            <a:chOff x="9407932" y="1155577"/>
            <a:chExt cx="2369013" cy="775965"/>
          </a:xfrm>
        </p:grpSpPr>
        <p:pic>
          <p:nvPicPr>
            <p:cNvPr id="16" name="Grafik 15" descr="Ein Bild, das Text, ClipArt enthält.  Automatisch generierte Beschreibu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000980" y="1155577"/>
              <a:ext cx="775965" cy="775965"/>
            </a:xfrm>
            <a:prstGeom prst="rect">
              <a:avLst/>
            </a:prstGeom>
          </p:spPr>
        </p:pic>
        <p:pic>
          <p:nvPicPr>
            <p:cNvPr id="18" name="Grafik 17" descr="Ein Bild, das Text, ClipArt enthält.  Automatisch generierte Beschreibung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07932" y="1155577"/>
              <a:ext cx="775965" cy="775965"/>
            </a:xfrm>
            <a:prstGeom prst="rect">
              <a:avLst/>
            </a:prstGeom>
          </p:spPr>
        </p:pic>
        <p:pic>
          <p:nvPicPr>
            <p:cNvPr id="20" name="Grafik 19" descr="Ein Bild, das Text, ClipArt enthält.  Automatisch generierte Beschreibung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204456" y="1155577"/>
              <a:ext cx="775965" cy="775965"/>
            </a:xfrm>
            <a:prstGeom prst="rect">
              <a:avLst/>
            </a:prstGeom>
          </p:spPr>
        </p:pic>
      </p:grpSp>
      <p:grpSp>
        <p:nvGrpSpPr>
          <p:cNvPr id="34" name="Gruppieren 33"/>
          <p:cNvGrpSpPr/>
          <p:nvPr/>
        </p:nvGrpSpPr>
        <p:grpSpPr>
          <a:xfrm>
            <a:off x="9074399" y="3832087"/>
            <a:ext cx="2369013" cy="775965"/>
            <a:chOff x="9407317" y="2003711"/>
            <a:chExt cx="2369013" cy="775965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000365" y="2003711"/>
              <a:ext cx="775965" cy="775965"/>
            </a:xfrm>
            <a:prstGeom prst="rect">
              <a:avLst/>
            </a:prstGeom>
          </p:spPr>
        </p:pic>
        <p:pic>
          <p:nvPicPr>
            <p:cNvPr id="24" name="Grafik 2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203842" y="2003711"/>
              <a:ext cx="775965" cy="775965"/>
            </a:xfrm>
            <a:prstGeom prst="rect">
              <a:avLst/>
            </a:prstGeom>
          </p:spPr>
        </p:pic>
        <p:pic>
          <p:nvPicPr>
            <p:cNvPr id="26" name="Grafik 2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407317" y="2003711"/>
              <a:ext cx="775965" cy="775965"/>
            </a:xfrm>
            <a:prstGeom prst="rect">
              <a:avLst/>
            </a:prstGeom>
          </p:spPr>
        </p:pic>
      </p:grpSp>
      <p:grpSp>
        <p:nvGrpSpPr>
          <p:cNvPr id="33" name="Gruppieren 32"/>
          <p:cNvGrpSpPr/>
          <p:nvPr/>
        </p:nvGrpSpPr>
        <p:grpSpPr>
          <a:xfrm>
            <a:off x="9074399" y="5433451"/>
            <a:ext cx="2507998" cy="692712"/>
            <a:chOff x="9332679" y="2820191"/>
            <a:chExt cx="2507998" cy="692712"/>
          </a:xfrm>
        </p:grpSpPr>
        <p:pic>
          <p:nvPicPr>
            <p:cNvPr id="28" name="Grafik 27" descr="Ein Bild, das Text, Schild, draußen, ClipArt enthält.  Automatisch generierte Beschreibung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049006" y="2820191"/>
              <a:ext cx="791671" cy="692712"/>
            </a:xfrm>
            <a:prstGeom prst="rect">
              <a:avLst/>
            </a:prstGeom>
          </p:spPr>
        </p:pic>
        <p:pic>
          <p:nvPicPr>
            <p:cNvPr id="30" name="Grafik 29" descr="Ein Bild, das Text, Schild, ClipArt, draußen enthält.  Automatisch generierte Beschreibung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332679" y="2820191"/>
              <a:ext cx="791671" cy="692712"/>
            </a:xfrm>
            <a:prstGeom prst="rect">
              <a:avLst/>
            </a:prstGeom>
          </p:spPr>
        </p:pic>
        <p:pic>
          <p:nvPicPr>
            <p:cNvPr id="32" name="Grafik 31" descr="Ein Bild, das Text, Schild, draußen, ClipArt enthält.  Automatisch generierte Beschreibung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188136" y="2820191"/>
              <a:ext cx="791671" cy="692712"/>
            </a:xfrm>
            <a:prstGeom prst="rect">
              <a:avLst/>
            </a:prstGeom>
          </p:spPr>
        </p:pic>
      </p:grpSp>
      <p:grpSp>
        <p:nvGrpSpPr>
          <p:cNvPr id="39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40" name="Picture 8"/>
            <p:cNvPicPr>
              <a:picLocks noChangeAspect="1"/>
            </p:cNvPicPr>
            <p:nvPr/>
          </p:nvPicPr>
          <p:blipFill rotWithShape="1">
            <a:blip r:embed="rId12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4. Data labeling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7649332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500"/>
              <a:t>Data is being labeled by manually drawing boundary boxes around the street signs and assigning the class</a:t>
            </a:r>
          </a:p>
          <a:p>
            <a:pPr lvl="1">
              <a:defRPr/>
            </a:pPr>
            <a:r>
              <a:rPr lang="en-US" altLang="ko-KR" sz="2100"/>
              <a:t>Box coordinates and class is saved into a .txt file</a:t>
            </a:r>
          </a:p>
          <a:p>
            <a:pPr lvl="1">
              <a:defRPr/>
            </a:pPr>
            <a:endParaRPr lang="en-US" altLang="ko-KR" sz="2000"/>
          </a:p>
          <a:p>
            <a:pPr lvl="1">
              <a:defRPr/>
            </a:pPr>
            <a:endParaRPr lang="en-US" altLang="ko-KR" sz="2000"/>
          </a:p>
          <a:p>
            <a:pPr>
              <a:defRPr/>
            </a:pPr>
            <a:r>
              <a:rPr lang="en-US" altLang="ko-KR" sz="2500"/>
              <a:t>Two datasets:</a:t>
            </a:r>
          </a:p>
          <a:p>
            <a:pPr lvl="1">
              <a:defRPr/>
            </a:pPr>
            <a:r>
              <a:rPr lang="en-US" altLang="ko-KR" sz="2100"/>
              <a:t>First Dataset was provided by Digital Systems Lab of Hanyang University: 500 pictures</a:t>
            </a:r>
          </a:p>
          <a:p>
            <a:pPr lvl="1">
              <a:defRPr/>
            </a:pPr>
            <a:r>
              <a:rPr lang="en-US" altLang="ko-KR" sz="2100"/>
              <a:t>Second Dataset taken from driving video on YouTube: 500 pictures</a:t>
            </a:r>
          </a:p>
          <a:p>
            <a:pPr lvl="1">
              <a:defRPr/>
            </a:pPr>
            <a:endParaRPr lang="en-US" altLang="ko-KR" sz="2100"/>
          </a:p>
        </p:txBody>
      </p:sp>
      <p:sp>
        <p:nvSpPr>
          <p:cNvPr id="36" name="Textfeld 35"/>
          <p:cNvSpPr txBox="1"/>
          <p:nvPr/>
        </p:nvSpPr>
        <p:spPr>
          <a:xfrm>
            <a:off x="9587595" y="4982497"/>
            <a:ext cx="1061506" cy="406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100"/>
              <a:t>labeling</a:t>
            </a:r>
          </a:p>
        </p:txBody>
      </p:sp>
      <p:pic>
        <p:nvPicPr>
          <p:cNvPr id="38" name="Grafik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54297" y="2879640"/>
            <a:ext cx="2928100" cy="1967082"/>
          </a:xfrm>
          <a:prstGeom prst="rect">
            <a:avLst/>
          </a:prstGeom>
        </p:spPr>
      </p:pic>
      <p:grpSp>
        <p:nvGrpSpPr>
          <p:cNvPr id="39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40" name="Picture 8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4. Data labeling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9941" y="1417638"/>
            <a:ext cx="9332117" cy="5233016"/>
          </a:xfrm>
          <a:prstGeom prst="rect">
            <a:avLst/>
          </a:prstGeom>
        </p:spPr>
      </p:pic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5. Implementation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10972798" cy="4525963"/>
          </a:xfrm>
        </p:spPr>
        <p:txBody>
          <a:bodyPr/>
          <a:lstStyle/>
          <a:p>
            <a:pPr marL="342900" indent="-342900">
              <a:defRPr/>
            </a:pPr>
            <a:r>
              <a:rPr lang="en-US" altLang="ko-KR" sz="2800"/>
              <a:t>Implemented on Colab</a:t>
            </a:r>
          </a:p>
          <a:p>
            <a:pPr marL="342900" indent="-342900">
              <a:defRPr/>
            </a:pPr>
            <a:r>
              <a:rPr lang="en-US" altLang="ko-KR" sz="2800"/>
              <a:t>YOLO v4-darknet (tiny)</a:t>
            </a:r>
          </a:p>
          <a:p>
            <a:pPr>
              <a:defRPr/>
            </a:pPr>
            <a:r>
              <a:rPr lang="en-US" altLang="ko-KR" sz="2800"/>
              <a:t>Original YOLO is very heavy =&gt; Too much time and resource </a:t>
            </a:r>
          </a:p>
          <a:p>
            <a:pPr marL="342900" indent="-342900">
              <a:defRPr/>
            </a:pPr>
            <a:r>
              <a:rPr lang="en-US" altLang="ko-KR" sz="2800"/>
              <a:t>Code from </a:t>
            </a:r>
            <a:r>
              <a:rPr lang="en-US" altLang="ko-KR" sz="2800">
                <a:hlinkClick r:id="rId4"/>
              </a:rPr>
              <a:t>https://github.com/AlexeyAB/darknet</a:t>
            </a:r>
            <a:r>
              <a:rPr lang="en-US" altLang="ko-KR" sz="2800"/>
              <a:t> </a:t>
            </a:r>
          </a:p>
          <a:p>
            <a:pPr marL="342900" indent="-342900">
              <a:defRPr/>
            </a:pPr>
            <a:r>
              <a:rPr lang="en-US" altLang="ko-KR" sz="2800">
                <a:hlinkClick r:id="rId5"/>
              </a:rPr>
              <a:t>https://colab.research.google.com/drive/1P1oZOUD8tj3pmvPFlPreW_XwQqjEUgu5?usp=sharing</a:t>
            </a:r>
            <a:endParaRPr lang="en-US" altLang="ko-KR" sz="2800"/>
          </a:p>
          <a:p>
            <a:pPr marL="342900" indent="-342900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6. Result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 times of training</a:t>
            </a:r>
          </a:p>
          <a:p>
            <a:pPr marL="0" lvl="0" indent="0">
              <a:buNone/>
              <a:defRPr/>
            </a:pPr>
            <a:r>
              <a:rPr lang="ko-KR" altLang="en-US"/>
              <a:t>①</a:t>
            </a:r>
            <a:r>
              <a:rPr lang="en-US" altLang="ko-KR"/>
              <a:t> with 500 data, and 1500 iteration</a:t>
            </a:r>
          </a:p>
          <a:p>
            <a:pPr marL="0" lvl="0" indent="0">
              <a:buNone/>
              <a:defRPr/>
            </a:pPr>
            <a:r>
              <a:rPr lang="ko-KR" altLang="en-US"/>
              <a:t>②</a:t>
            </a:r>
            <a:r>
              <a:rPr lang="en-US" altLang="ko-KR"/>
              <a:t> Second with 1000 data, 3000 iteration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6. Result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ko-KR" altLang="en-US"/>
              <a:t>①</a:t>
            </a:r>
            <a:r>
              <a:rPr lang="en-US" altLang="ko-KR"/>
              <a:t> 500 data with 1500 iteration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5000" t="52820" r="53040" b="39130"/>
          <a:stretch>
            <a:fillRect/>
          </a:stretch>
        </p:blipFill>
        <p:spPr>
          <a:xfrm>
            <a:off x="173789" y="2556165"/>
            <a:ext cx="11844418" cy="1277619"/>
          </a:xfrm>
          <a:prstGeom prst="rect">
            <a:avLst/>
          </a:prstGeom>
        </p:spPr>
      </p:pic>
      <p:pic>
        <p:nvPicPr>
          <p:cNvPr id="1026" name="Picture 2" descr="머신러닝에서 사용되는 평가지표 - gaussian37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97857" y="3983351"/>
            <a:ext cx="4661222" cy="24053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6. Result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First experiment tested on images</a:t>
            </a:r>
          </a:p>
          <a:p>
            <a:pPr lvl="0">
              <a:defRPr/>
            </a:pPr>
            <a:r>
              <a:rPr lang="en-US" altLang="ko-KR"/>
              <a:t>Because of low accuracy, tested with Threshold 0.1 </a:t>
            </a:r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09599" y="2794808"/>
            <a:ext cx="2865178" cy="3788554"/>
          </a:xfrm>
          <a:prstGeom prst="rect">
            <a:avLst/>
          </a:prstGeom>
          <a:noFill/>
        </p:spPr>
      </p:pic>
      <p:pic>
        <p:nvPicPr>
          <p:cNvPr id="4" name="그림 3" descr="텍스트, 하늘, 도로, 실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23231" y="2809186"/>
            <a:ext cx="7859166" cy="3774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Content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92000" indent="-592000">
              <a:buAutoNum type="arabicPeriod"/>
              <a:defRPr/>
            </a:pPr>
            <a:r>
              <a:rPr lang="en-US" altLang="ko-KR"/>
              <a:t>Project introduction </a:t>
            </a:r>
          </a:p>
          <a:p>
            <a:pPr marL="592000" indent="-592000">
              <a:buAutoNum type="arabicPeriod"/>
              <a:defRPr/>
            </a:pPr>
            <a:r>
              <a:rPr lang="en-US" altLang="ko-KR"/>
              <a:t>What is YOLO? </a:t>
            </a:r>
          </a:p>
          <a:p>
            <a:pPr marL="592000" indent="-592000">
              <a:buAutoNum type="arabicPeriod"/>
              <a:defRPr/>
            </a:pPr>
            <a:r>
              <a:rPr lang="en-US" altLang="ko-KR"/>
              <a:t>Reference Paper</a:t>
            </a:r>
          </a:p>
          <a:p>
            <a:pPr marL="592000" indent="-592000">
              <a:buAutoNum type="arabicPeriod"/>
              <a:defRPr/>
            </a:pPr>
            <a:r>
              <a:rPr lang="en-US" altLang="ko-KR"/>
              <a:t>Data labeling </a:t>
            </a:r>
          </a:p>
          <a:p>
            <a:pPr marL="592000" indent="-592000">
              <a:buAutoNum type="arabicPeriod"/>
              <a:defRPr/>
            </a:pPr>
            <a:r>
              <a:rPr lang="en-US" altLang="ko-KR"/>
              <a:t>Implementation </a:t>
            </a:r>
          </a:p>
          <a:p>
            <a:pPr marL="592000" indent="-592000">
              <a:buAutoNum type="arabicPeriod"/>
              <a:defRPr/>
            </a:pPr>
            <a:r>
              <a:rPr lang="en-US" altLang="ko-KR"/>
              <a:t>Result </a:t>
            </a:r>
          </a:p>
          <a:p>
            <a:pPr marL="592000" indent="-592000">
              <a:buAutoNum type="arabicPeriod"/>
              <a:defRPr/>
            </a:pPr>
            <a:endParaRPr lang="en-US" altLang="ko-KR"/>
          </a:p>
          <a:p>
            <a:pPr marL="592000" indent="-592000">
              <a:buAutoNum type="arabicPeriod"/>
              <a:defRPr/>
            </a:pPr>
            <a:endParaRPr lang="en-US" altLang="ko-KR"/>
          </a:p>
          <a:p>
            <a:pPr marL="592000" indent="-592000">
              <a:buAutoNum type="arabicPeriod"/>
              <a:defRPr/>
            </a:pPr>
            <a:endParaRPr lang="en-US" altLang="ko-KR"/>
          </a:p>
        </p:txBody>
      </p:sp>
      <p:grpSp>
        <p:nvGrpSpPr>
          <p:cNvPr id="4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5" name="Picture 8"/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AF82027D-3170-589D-C7F2-477E1A7244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4738" y="59007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155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6. Result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Very bad accuracy =&gt; Try with more data and training!</a:t>
            </a:r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09599" y="2158500"/>
            <a:ext cx="9444106" cy="442486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6. Result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ko-KR" altLang="en-US"/>
              <a:t>②</a:t>
            </a:r>
            <a:r>
              <a:rPr lang="en-US" altLang="ko-KR"/>
              <a:t> 1000 data with 3000 iteration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4080" t="55530" r="54150" b="36540"/>
          <a:stretch>
            <a:fillRect/>
          </a:stretch>
        </p:blipFill>
        <p:spPr>
          <a:xfrm>
            <a:off x="82302" y="2711369"/>
            <a:ext cx="12153434" cy="129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6. Result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Second experiment tested on images</a:t>
            </a:r>
          </a:p>
          <a:p>
            <a:pPr lvl="0">
              <a:defRPr/>
            </a:pPr>
            <a:r>
              <a:rPr lang="en-US" altLang="ko-KR"/>
              <a:t>Tested with Threshold 0.1 to check accuracy of each class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27218" y="2801032"/>
            <a:ext cx="2898088" cy="3832070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319345" y="2801032"/>
            <a:ext cx="5136559" cy="387935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6. Result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Good accuracy on some test images</a:t>
            </a:r>
          </a:p>
          <a:p>
            <a:pPr lvl="0">
              <a:defRPr/>
            </a:pPr>
            <a:r>
              <a:rPr lang="en-US" altLang="ko-KR"/>
              <a:t>This image is perfect with threshold 0.5</a:t>
            </a:r>
            <a:endParaRPr lang="ko-KR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4"/>
          <a:srcRect b="12150"/>
          <a:stretch>
            <a:fillRect/>
          </a:stretch>
        </p:blipFill>
        <p:spPr>
          <a:xfrm>
            <a:off x="820844" y="2776117"/>
            <a:ext cx="9209327" cy="379044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Conclusion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데이터가 클래스마다 골고루 있는 것이 필요</a:t>
            </a:r>
          </a:p>
          <a:p>
            <a:pPr lvl="0">
              <a:defRPr/>
            </a:pPr>
            <a:r>
              <a:rPr lang="ko-KR" altLang="en-US"/>
              <a:t>각 표지판마다 나눈 것이 아니라 표지판을 </a:t>
            </a:r>
            <a:r>
              <a:rPr lang="en-US" altLang="ko-KR"/>
              <a:t>grouping</a:t>
            </a:r>
            <a:r>
              <a:rPr lang="ko-KR" altLang="en-US"/>
              <a:t>했기 때문에 모양이 조금 바뀌면 인지하기 힘들 수 있음</a:t>
            </a:r>
          </a:p>
          <a:p>
            <a:pPr lvl="0">
              <a:defRPr/>
            </a:pPr>
            <a:r>
              <a:rPr lang="ko-KR" altLang="en-US"/>
              <a:t>데이터가 늘어나고 학습 이터레이션이 늘어나면 확실히 성능이 좋아짐</a:t>
            </a:r>
            <a:r>
              <a:rPr lang="en-US" altLang="ko-KR"/>
              <a:t>. </a:t>
            </a:r>
            <a:r>
              <a:rPr lang="ko-KR" altLang="en-US"/>
              <a:t>시간이 있었으면 데이터를 더 추가했을 것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Sources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2000"/>
              <a:t>https://ieeexplore.ieee.org/document/8649887</a:t>
            </a:r>
          </a:p>
          <a:p>
            <a:pPr marL="0" indent="0">
              <a:buNone/>
              <a:defRPr/>
            </a:pPr>
            <a:endParaRPr lang="en-US" altLang="ko-KR" sz="2000"/>
          </a:p>
          <a:p>
            <a:pPr marL="342900" indent="-342900">
              <a:defRPr/>
            </a:pPr>
            <a:r>
              <a:rPr lang="en-US" altLang="ko-KR" sz="2000"/>
              <a:t>[1]      </a:t>
            </a:r>
            <a:r>
              <a:rPr lang="en-GB" sz="2000"/>
              <a:t>J. Redmon, S. Divvala, R. Girshick, and A. Farhadi, “You only look once: Unified, real-time object </a:t>
            </a:r>
          </a:p>
          <a:p>
            <a:pPr marL="0" indent="0">
              <a:buNone/>
              <a:defRPr/>
            </a:pPr>
            <a:r>
              <a:rPr lang="en-GB" sz="2000"/>
              <a:t>           detecotion”, arXiv preprint arXiv:1506.02640, 2015.</a:t>
            </a:r>
          </a:p>
          <a:p>
            <a:pPr>
              <a:defRPr/>
            </a:pPr>
            <a:r>
              <a:rPr lang="en-US" sz="2000"/>
              <a:t>[2]  Alexey Bochkovskiy, Chien-Yao Wang, Hong-Yuan Mark Liao, “YOLOv4 : Optimal Speed and Accuracy of Object Detection”, arXiv:2004.10934, April 2020 </a:t>
            </a:r>
            <a:endParaRPr lang="en-GB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92000" indent="-592000">
              <a:buAutoNum type="arabicPeriod"/>
              <a:defRPr/>
            </a:pPr>
            <a:r>
              <a:rPr lang="en-US" altLang="ko-KR"/>
              <a:t>Project introduction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199"/>
            <a:ext cx="10972798" cy="512432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400"/>
              <a:t>Traffic Sign Classifier</a:t>
            </a:r>
          </a:p>
          <a:p>
            <a:pPr marL="0" indent="0">
              <a:buNone/>
              <a:defRPr/>
            </a:pPr>
            <a:r>
              <a:rPr lang="en-US" altLang="ko-KR" sz="3100"/>
              <a:t> : Traffic Sign detection and classification from real time data input</a:t>
            </a:r>
          </a:p>
          <a:p>
            <a:pPr marL="0" indent="0">
              <a:buNone/>
              <a:defRPr/>
            </a:pPr>
            <a:endParaRPr lang="en-US" altLang="ko-KR" sz="3100"/>
          </a:p>
          <a:p>
            <a:pPr marL="0" indent="0">
              <a:buNone/>
              <a:defRPr/>
            </a:pPr>
            <a:r>
              <a:rPr lang="en-US" altLang="ko-KR" sz="3400"/>
              <a:t> 1. Traffic Sign Data acquisition</a:t>
            </a:r>
          </a:p>
          <a:p>
            <a:pPr marL="0" indent="0">
              <a:buNone/>
              <a:defRPr/>
            </a:pPr>
            <a:r>
              <a:rPr lang="en-US" altLang="ko-KR" sz="3400"/>
              <a:t> 2. Select Deep Learning Model</a:t>
            </a:r>
          </a:p>
          <a:p>
            <a:pPr marL="0" indent="0">
              <a:buNone/>
              <a:defRPr/>
            </a:pPr>
            <a:r>
              <a:rPr lang="en-US" altLang="ko-KR" sz="3400"/>
              <a:t> 3. Labeling Data </a:t>
            </a:r>
          </a:p>
          <a:p>
            <a:pPr marL="0" indent="0">
              <a:buNone/>
              <a:defRPr/>
            </a:pPr>
            <a:r>
              <a:rPr lang="en-US" altLang="ko-KR" sz="3400"/>
              <a:t> 4. Train Model</a:t>
            </a:r>
          </a:p>
          <a:p>
            <a:pPr marL="0" indent="0">
              <a:buNone/>
              <a:defRPr/>
            </a:pPr>
            <a:r>
              <a:rPr lang="en-US" altLang="ko-KR" sz="3400"/>
              <a:t> 5. Evaluate Model</a:t>
            </a:r>
          </a:p>
        </p:txBody>
      </p:sp>
      <p:grpSp>
        <p:nvGrpSpPr>
          <p:cNvPr id="4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5" name="Picture 8"/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F1113BC2-5757-72CF-BB3D-9167A1551A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4738" y="59007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307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35524" y="2140788"/>
            <a:ext cx="5246198" cy="41433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26033" y="2446647"/>
            <a:ext cx="5960468" cy="3531658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A2EF21E-FFC9-4FA9-5AB5-6A1B28BA66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34738" y="59007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475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3500"/>
          <a:stretch>
            <a:fillRect/>
          </a:stretch>
        </p:blipFill>
        <p:spPr>
          <a:xfrm>
            <a:off x="5277563" y="1600200"/>
            <a:ext cx="6914437" cy="46338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3403" y="5754678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609599" y="1981200"/>
            <a:ext cx="4826714" cy="4525963"/>
          </a:xfrm>
        </p:spPr>
        <p:txBody>
          <a:bodyPr/>
          <a:lstStyle/>
          <a:p>
            <a:pPr>
              <a:defRPr/>
            </a:pPr>
            <a:r>
              <a:rPr lang="en-US" altLang="ko-KR" sz="2300"/>
              <a:t>You Only Look Once</a:t>
            </a:r>
          </a:p>
          <a:p>
            <a:pPr>
              <a:defRPr/>
            </a:pPr>
            <a:r>
              <a:rPr lang="en-US" altLang="ko-KR" sz="2300"/>
              <a:t>One single CNN per picture (frame)</a:t>
            </a:r>
          </a:p>
          <a:p>
            <a:pPr>
              <a:defRPr/>
            </a:pPr>
            <a:r>
              <a:rPr lang="en-US" altLang="ko-KR" sz="2300"/>
              <a:t>Predict bounding boxes and class labels simultanieosly</a:t>
            </a:r>
          </a:p>
          <a:p>
            <a:pPr>
              <a:defRPr/>
            </a:pPr>
            <a:r>
              <a:rPr lang="en-US" altLang="ko-KR" sz="2300"/>
              <a:t>S x S grids</a:t>
            </a:r>
          </a:p>
          <a:p>
            <a:pPr>
              <a:defRPr/>
            </a:pPr>
            <a:r>
              <a:rPr lang="en-US" altLang="ko-KR" sz="2300"/>
              <a:t>Each grid cell predicts B bounding boxes and a confident score</a:t>
            </a: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BFF3F738-89E2-E79A-C26E-AE920CDFB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34738" y="59007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808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599" y="1417638"/>
            <a:ext cx="8960102" cy="3926883"/>
          </a:xfrm>
          <a:prstGeom prst="rect">
            <a:avLst/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844" y="4856862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7776167" y="2000248"/>
            <a:ext cx="3439584" cy="904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en-US" altLang="ko-KR"/>
              <a:t>S x S x (B * 5 + C)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en-US" altLang="ko-KR"/>
              <a:t>Example: S = 7, B = 2, C = 20</a:t>
            </a:r>
          </a:p>
          <a:p>
            <a:pPr marL="0" indent="0">
              <a:buFont typeface="Arial"/>
              <a:buNone/>
              <a:defRPr/>
            </a:pPr>
            <a:r>
              <a:rPr lang="en-US" altLang="ko-KR"/>
              <a:t>        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44A89E4E-145C-AF25-61CF-AD057C616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34738" y="59007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399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599" y="1417638"/>
            <a:ext cx="8960102" cy="3926883"/>
          </a:xfrm>
          <a:prstGeom prst="rect">
            <a:avLst/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844" y="4856862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</a:p>
        </p:txBody>
      </p:sp>
      <p:sp>
        <p:nvSpPr>
          <p:cNvPr id="4" name="Oval 3"/>
          <p:cNvSpPr/>
          <p:nvPr/>
        </p:nvSpPr>
        <p:spPr>
          <a:xfrm>
            <a:off x="8415959" y="3029488"/>
            <a:ext cx="1080000" cy="10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DE"/>
          </a:p>
        </p:txBody>
      </p:sp>
      <p:grpSp>
        <p:nvGrpSpPr>
          <p:cNvPr id="5" name="Group 4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Straight Connector 8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776167" y="2000248"/>
            <a:ext cx="3439584" cy="904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en-US" altLang="ko-KR"/>
              <a:t>S x S x (B * 5 + C)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en-US" altLang="ko-KR"/>
              <a:t>Example: S = 7, B = 2, C = 20</a:t>
            </a:r>
          </a:p>
          <a:p>
            <a:pPr marL="0" indent="0">
              <a:buFont typeface="Arial"/>
              <a:buNone/>
              <a:defRPr/>
            </a:pPr>
            <a:r>
              <a:rPr lang="en-US" altLang="ko-KR"/>
              <a:t>        --&gt; Output: 7 x 7 x 30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A906201B-518E-6A19-20C5-B659650EC8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34738" y="59007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82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599" y="1417638"/>
            <a:ext cx="8960102" cy="3926883"/>
          </a:xfrm>
          <a:prstGeom prst="rect">
            <a:avLst/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142428" y="5647556"/>
                <a:ext cx="7387167" cy="369332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sz="24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428" y="5647556"/>
                <a:ext cx="7387167" cy="369332"/>
              </a:xfrm>
              <a:prstGeom prst="rect">
                <a:avLst/>
              </a:prstGeom>
              <a:blipFill>
                <a:blip r:embed="rId6"/>
                <a:stretch>
                  <a:fillRect b="-4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0844" y="4856862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3097" y="6279278"/>
            <a:ext cx="19829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/>
              <a:t>20 different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3798" y="6279278"/>
            <a:ext cx="64344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/>
              <a:t>Box1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02179" y="6281646"/>
            <a:ext cx="64344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/>
              <a:t>Box2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4729416" y="5345368"/>
            <a:ext cx="155448" cy="1717108"/>
          </a:xfrm>
          <a:prstGeom prst="rightBrace">
            <a:avLst>
              <a:gd name="adj1" fmla="val 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DE"/>
          </a:p>
        </p:txBody>
      </p:sp>
      <p:sp>
        <p:nvSpPr>
          <p:cNvPr id="12" name="Right Brace 11"/>
          <p:cNvSpPr/>
          <p:nvPr/>
        </p:nvSpPr>
        <p:spPr>
          <a:xfrm rot="5400000">
            <a:off x="6487797" y="5345368"/>
            <a:ext cx="155448" cy="1717108"/>
          </a:xfrm>
          <a:prstGeom prst="rightBrace">
            <a:avLst>
              <a:gd name="adj1" fmla="val 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DE"/>
          </a:p>
        </p:txBody>
      </p:sp>
      <p:sp>
        <p:nvSpPr>
          <p:cNvPr id="13" name="Right Brace 12"/>
          <p:cNvSpPr/>
          <p:nvPr/>
        </p:nvSpPr>
        <p:spPr>
          <a:xfrm rot="5400000">
            <a:off x="8246178" y="5345368"/>
            <a:ext cx="155448" cy="1717108"/>
          </a:xfrm>
          <a:prstGeom prst="rightBrace">
            <a:avLst>
              <a:gd name="adj1" fmla="val 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DE"/>
          </a:p>
        </p:txBody>
      </p:sp>
      <p:grpSp>
        <p:nvGrpSpPr>
          <p:cNvPr id="5" name="Group 4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7776167" y="2000248"/>
            <a:ext cx="3439584" cy="904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en-US" altLang="ko-KR"/>
              <a:t>S x S x (B * 5 + C)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en-US" altLang="ko-KR"/>
              <a:t>Example: S = 7, B = 2, C = 20</a:t>
            </a:r>
          </a:p>
          <a:p>
            <a:pPr marL="0" indent="0">
              <a:buFont typeface="Arial"/>
              <a:buNone/>
              <a:defRPr/>
            </a:pPr>
            <a:r>
              <a:rPr lang="en-US" altLang="ko-KR"/>
              <a:t>        --&gt; Output: 7 x 7 x 30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7BAE701-9673-642B-9732-C3C2A9A259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34738" y="59007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183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Reference Paper</a:t>
            </a:r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7857" y="1312070"/>
            <a:ext cx="8958805" cy="48534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143" y="6398696"/>
            <a:ext cx="10282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https://ieeexplore.ieee.org/document/8649887</a:t>
            </a:r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0" name="Picture 8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1174</Words>
  <Application>Microsoft Macintosh PowerPoint</Application>
  <PresentationFormat>와이드스크린</PresentationFormat>
  <Paragraphs>176</Paragraphs>
  <Slides>25</Slides>
  <Notes>23</Notes>
  <HiddenSlides>0</HiddenSlides>
  <MMClips>8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Arial</vt:lpstr>
      <vt:lpstr>Calibri</vt:lpstr>
      <vt:lpstr>Cambria Math</vt:lpstr>
      <vt:lpstr>한컴오피스</vt:lpstr>
      <vt:lpstr>Autobahn</vt:lpstr>
      <vt:lpstr>Content</vt:lpstr>
      <vt:lpstr>Project introduction</vt:lpstr>
      <vt:lpstr>2. What is YOLO?</vt:lpstr>
      <vt:lpstr>2. What is YOLO?</vt:lpstr>
      <vt:lpstr>2. What is YOLO?</vt:lpstr>
      <vt:lpstr>2. What is YOLO?</vt:lpstr>
      <vt:lpstr>2. What is YOLO?</vt:lpstr>
      <vt:lpstr>3. Reference Paper</vt:lpstr>
      <vt:lpstr>3. Reference Paper</vt:lpstr>
      <vt:lpstr>3. Reference Paper</vt:lpstr>
      <vt:lpstr>3. Reference Paper</vt:lpstr>
      <vt:lpstr>4. Data labeling</vt:lpstr>
      <vt:lpstr>4. Data labeling</vt:lpstr>
      <vt:lpstr>4. Data labeling</vt:lpstr>
      <vt:lpstr>5. Implementation</vt:lpstr>
      <vt:lpstr>6. Result</vt:lpstr>
      <vt:lpstr>6. Result</vt:lpstr>
      <vt:lpstr>6. Result</vt:lpstr>
      <vt:lpstr>6. Result</vt:lpstr>
      <vt:lpstr>6. Result</vt:lpstr>
      <vt:lpstr>6. Result</vt:lpstr>
      <vt:lpstr>6. Result</vt:lpstr>
      <vt:lpstr>Conclusion</vt:lpstr>
      <vt:lpstr>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Autobahn</dc:title>
  <dc:creator>leeju</dc:creator>
  <cp:lastModifiedBy>이장호</cp:lastModifiedBy>
  <cp:revision>84</cp:revision>
  <dcterms:created xsi:type="dcterms:W3CDTF">2022-11-22T04:56:51Z</dcterms:created>
  <dcterms:modified xsi:type="dcterms:W3CDTF">2022-12-06T06:54:47Z</dcterms:modified>
  <cp:version>1100.0100.01</cp:version>
</cp:coreProperties>
</file>